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4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D78040-588E-4498-A6E4-BBA79E07685E}" type="datetimeFigureOut">
              <a:rPr lang="ru-RU" smtClean="0"/>
              <a:pPr/>
              <a:t>13.03.2009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162E97-6169-40B3-8020-295D82102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62E97-6169-40B3-8020-295D821027C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62E97-6169-40B3-8020-295D821027C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62E97-6169-40B3-8020-295D821027C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62E97-6169-40B3-8020-295D821027C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62E97-6169-40B3-8020-295D821027C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62E97-6169-40B3-8020-295D821027C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62E97-6169-40B3-8020-295D821027C1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62E97-6169-40B3-8020-295D821027C1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E1A4-C7F1-496E-9E0D-7D7B51944437}" type="datetimeFigureOut">
              <a:rPr lang="ru-RU" smtClean="0"/>
              <a:pPr/>
              <a:t>13.03.2009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6794-9BF3-4AC0-9F47-B7DBCCF375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E1A4-C7F1-496E-9E0D-7D7B51944437}" type="datetimeFigureOut">
              <a:rPr lang="ru-RU" smtClean="0"/>
              <a:pPr/>
              <a:t>13.03.2009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6794-9BF3-4AC0-9F47-B7DBCCF37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E1A4-C7F1-496E-9E0D-7D7B51944437}" type="datetimeFigureOut">
              <a:rPr lang="ru-RU" smtClean="0"/>
              <a:pPr/>
              <a:t>13.03.2009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6794-9BF3-4AC0-9F47-B7DBCCF37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E1A4-C7F1-496E-9E0D-7D7B51944437}" type="datetimeFigureOut">
              <a:rPr lang="ru-RU" smtClean="0"/>
              <a:pPr/>
              <a:t>13.03.2009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6794-9BF3-4AC0-9F47-B7DBCCF37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E1A4-C7F1-496E-9E0D-7D7B51944437}" type="datetimeFigureOut">
              <a:rPr lang="ru-RU" smtClean="0"/>
              <a:pPr/>
              <a:t>13.03.2009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2856794-9BF3-4AC0-9F47-B7DBCCF37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E1A4-C7F1-496E-9E0D-7D7B51944437}" type="datetimeFigureOut">
              <a:rPr lang="ru-RU" smtClean="0"/>
              <a:pPr/>
              <a:t>13.03.2009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6794-9BF3-4AC0-9F47-B7DBCCF37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E1A4-C7F1-496E-9E0D-7D7B51944437}" type="datetimeFigureOut">
              <a:rPr lang="ru-RU" smtClean="0"/>
              <a:pPr/>
              <a:t>13.03.2009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6794-9BF3-4AC0-9F47-B7DBCCF37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E1A4-C7F1-496E-9E0D-7D7B51944437}" type="datetimeFigureOut">
              <a:rPr lang="ru-RU" smtClean="0"/>
              <a:pPr/>
              <a:t>13.03.2009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6794-9BF3-4AC0-9F47-B7DBCCF37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E1A4-C7F1-496E-9E0D-7D7B51944437}" type="datetimeFigureOut">
              <a:rPr lang="ru-RU" smtClean="0"/>
              <a:pPr/>
              <a:t>13.03.2009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6794-9BF3-4AC0-9F47-B7DBCCF37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E1A4-C7F1-496E-9E0D-7D7B51944437}" type="datetimeFigureOut">
              <a:rPr lang="ru-RU" smtClean="0"/>
              <a:pPr/>
              <a:t>13.03.2009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6794-9BF3-4AC0-9F47-B7DBCCF37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DE1A4-C7F1-496E-9E0D-7D7B51944437}" type="datetimeFigureOut">
              <a:rPr lang="ru-RU" smtClean="0"/>
              <a:pPr/>
              <a:t>13.03.2009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6794-9BF3-4AC0-9F47-B7DBCCF37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D9DE1A4-C7F1-496E-9E0D-7D7B51944437}" type="datetimeFigureOut">
              <a:rPr lang="ru-RU" smtClean="0"/>
              <a:pPr/>
              <a:t>13.03.2009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2856794-9BF3-4AC0-9F47-B7DBCCF375E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800000"/>
                </a:solidFill>
              </a:rPr>
              <a:t>Я - часть речи интересная,</a:t>
            </a:r>
            <a:br>
              <a:rPr lang="ru-RU" dirty="0">
                <a:solidFill>
                  <a:srgbClr val="800000"/>
                </a:solidFill>
              </a:rPr>
            </a:br>
            <a:r>
              <a:rPr lang="ru-RU" dirty="0">
                <a:solidFill>
                  <a:srgbClr val="800000"/>
                </a:solidFill>
              </a:rPr>
              <a:t>Широко в миру известная:</a:t>
            </a:r>
            <a:br>
              <a:rPr lang="ru-RU" dirty="0">
                <a:solidFill>
                  <a:srgbClr val="800000"/>
                </a:solidFill>
              </a:rPr>
            </a:br>
            <a:r>
              <a:rPr lang="ru-RU" dirty="0">
                <a:solidFill>
                  <a:srgbClr val="800000"/>
                </a:solidFill>
              </a:rPr>
              <a:t>Опишу любой предмет -</a:t>
            </a:r>
            <a:br>
              <a:rPr lang="ru-RU" dirty="0">
                <a:solidFill>
                  <a:srgbClr val="800000"/>
                </a:solidFill>
              </a:rPr>
            </a:br>
            <a:r>
              <a:rPr lang="ru-RU" dirty="0">
                <a:solidFill>
                  <a:srgbClr val="800000"/>
                </a:solidFill>
              </a:rPr>
              <a:t>В этом равных со мной нет.</a:t>
            </a:r>
            <a:br>
              <a:rPr lang="ru-RU" dirty="0">
                <a:solidFill>
                  <a:srgbClr val="800000"/>
                </a:solidFill>
              </a:rPr>
            </a:br>
            <a:r>
              <a:rPr lang="ru-RU" dirty="0">
                <a:solidFill>
                  <a:srgbClr val="800000"/>
                </a:solidFill>
              </a:rPr>
              <a:t>Речь со мною выразительна,</a:t>
            </a:r>
            <a:br>
              <a:rPr lang="ru-RU" dirty="0">
                <a:solidFill>
                  <a:srgbClr val="800000"/>
                </a:solidFill>
              </a:rPr>
            </a:br>
            <a:r>
              <a:rPr lang="ru-RU" dirty="0">
                <a:solidFill>
                  <a:srgbClr val="800000"/>
                </a:solidFill>
              </a:rPr>
              <a:t>И </a:t>
            </a:r>
            <a:r>
              <a:rPr lang="ru-RU" dirty="0" smtClean="0">
                <a:solidFill>
                  <a:srgbClr val="800000"/>
                </a:solidFill>
              </a:rPr>
              <a:t>точна, </a:t>
            </a:r>
            <a:r>
              <a:rPr lang="ru-RU" dirty="0">
                <a:solidFill>
                  <a:srgbClr val="800000"/>
                </a:solidFill>
              </a:rPr>
              <a:t>и удивительна.</a:t>
            </a:r>
            <a:br>
              <a:rPr lang="ru-RU" dirty="0">
                <a:solidFill>
                  <a:srgbClr val="800000"/>
                </a:solidFill>
              </a:rPr>
            </a:br>
            <a:r>
              <a:rPr lang="ru-RU" dirty="0">
                <a:solidFill>
                  <a:srgbClr val="800000"/>
                </a:solidFill>
              </a:rPr>
              <a:t>Чтоб красиво говорить,</a:t>
            </a:r>
            <a:br>
              <a:rPr lang="ru-RU" dirty="0">
                <a:solidFill>
                  <a:srgbClr val="800000"/>
                </a:solidFill>
              </a:rPr>
            </a:br>
            <a:r>
              <a:rPr lang="ru-RU" dirty="0">
                <a:solidFill>
                  <a:srgbClr val="800000"/>
                </a:solidFill>
              </a:rPr>
              <a:t>Мною нужно дорожить.</a:t>
            </a:r>
            <a:br>
              <a:rPr lang="ru-RU" dirty="0">
                <a:solidFill>
                  <a:srgbClr val="800000"/>
                </a:solidFill>
              </a:rPr>
            </a:br>
            <a:r>
              <a:rPr lang="ru-RU" i="1" dirty="0">
                <a:solidFill>
                  <a:srgbClr val="800000"/>
                </a:solidFill>
              </a:rPr>
              <a:t>О.Головко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58" y="428604"/>
            <a:ext cx="8229600" cy="5214938"/>
          </a:xfrm>
        </p:spPr>
        <p:txBody>
          <a:bodyPr>
            <a:normAutofit/>
          </a:bodyPr>
          <a:lstStyle/>
          <a:p>
            <a:r>
              <a:rPr lang="ru-RU" sz="7200" dirty="0" smtClean="0">
                <a:solidFill>
                  <a:srgbClr val="800000"/>
                </a:solidFill>
              </a:rPr>
              <a:t>Имя прилагательное</a:t>
            </a:r>
            <a:endParaRPr lang="ru-RU" sz="720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187450" y="404813"/>
            <a:ext cx="70564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2400" b="1" i="1" dirty="0">
                <a:solidFill>
                  <a:srgbClr val="0000FF"/>
                </a:solidFill>
              </a:rPr>
              <a:t>Распределите слова по разрядам. Найдите нужного “жителя” для каждого домика</a:t>
            </a:r>
            <a:endParaRPr lang="ru-RU" sz="2400" b="1" i="1" dirty="0">
              <a:solidFill>
                <a:srgbClr val="0000FF"/>
              </a:solidFill>
            </a:endParaRPr>
          </a:p>
        </p:txBody>
      </p:sp>
      <p:pic>
        <p:nvPicPr>
          <p:cNvPr id="3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12875"/>
            <a:ext cx="2916238" cy="2447925"/>
          </a:xfrm>
          <a:prstGeom prst="rect">
            <a:avLst/>
          </a:prstGeom>
          <a:noFill/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1500174"/>
            <a:ext cx="2916238" cy="2447925"/>
          </a:xfrm>
          <a:prstGeom prst="rect">
            <a:avLst/>
          </a:prstGeom>
          <a:noFill/>
        </p:spPr>
      </p:pic>
      <p:pic>
        <p:nvPicPr>
          <p:cNvPr id="6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7762" y="1428736"/>
            <a:ext cx="2916238" cy="2447925"/>
          </a:xfrm>
          <a:prstGeom prst="rect">
            <a:avLst/>
          </a:prstGeom>
          <a:noFill/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3716338"/>
            <a:ext cx="28082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2800" i="1" dirty="0">
                <a:solidFill>
                  <a:srgbClr val="FF0000"/>
                </a:solidFill>
              </a:rPr>
              <a:t>Качественные </a:t>
            </a:r>
            <a:endParaRPr lang="ru-RU" sz="2800" i="1" dirty="0">
              <a:solidFill>
                <a:srgbClr val="FF0000"/>
              </a:solidFill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214678" y="3929066"/>
            <a:ext cx="2808288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2500" i="1" dirty="0">
                <a:solidFill>
                  <a:srgbClr val="FF0000"/>
                </a:solidFill>
              </a:rPr>
              <a:t>Относительные </a:t>
            </a:r>
            <a:endParaRPr lang="ru-RU" sz="2500" i="1" dirty="0">
              <a:solidFill>
                <a:srgbClr val="FF0000"/>
              </a:solidFill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822950" y="3773488"/>
            <a:ext cx="3313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2400" b="1" i="1" dirty="0">
                <a:solidFill>
                  <a:srgbClr val="FF0000"/>
                </a:solidFill>
              </a:rPr>
              <a:t>Притяжательные   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auto">
          <a:xfrm>
            <a:off x="468313" y="4797425"/>
            <a:ext cx="8353425" cy="1584325"/>
          </a:xfrm>
          <a:prstGeom prst="plaque">
            <a:avLst>
              <a:gd name="adj" fmla="val 10523"/>
            </a:avLst>
          </a:prstGeom>
          <a:gradFill rotWithShape="1">
            <a:gsLst>
              <a:gs pos="0">
                <a:srgbClr val="00FFCC"/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sz="2400" b="1" i="1" dirty="0" smtClean="0">
                <a:solidFill>
                  <a:srgbClr val="FF0000"/>
                </a:solidFill>
              </a:rPr>
              <a:t>Счастливый, </a:t>
            </a:r>
            <a:r>
              <a:rPr lang="kk-KZ" sz="2400" b="1" i="1" dirty="0">
                <a:solidFill>
                  <a:srgbClr val="FF0000"/>
                </a:solidFill>
              </a:rPr>
              <a:t>деревянный, львиная, детский, зимний,</a:t>
            </a:r>
          </a:p>
          <a:p>
            <a:pPr algn="ctr"/>
            <a:r>
              <a:rPr lang="kk-KZ" sz="2400" b="1" i="1" dirty="0">
                <a:solidFill>
                  <a:srgbClr val="FF0000"/>
                </a:solidFill>
              </a:rPr>
              <a:t>свежий, </a:t>
            </a:r>
            <a:r>
              <a:rPr lang="kk-KZ" sz="2400" b="1" i="1" dirty="0" smtClean="0">
                <a:solidFill>
                  <a:srgbClr val="FF0000"/>
                </a:solidFill>
              </a:rPr>
              <a:t>соломенная, </a:t>
            </a:r>
            <a:r>
              <a:rPr lang="kk-KZ" sz="2400" b="1" i="1" dirty="0">
                <a:solidFill>
                  <a:srgbClr val="FF0000"/>
                </a:solidFill>
              </a:rPr>
              <a:t>городской, трудная, </a:t>
            </a:r>
            <a:r>
              <a:rPr lang="kk-KZ" sz="2400" b="1" i="1" dirty="0" smtClean="0">
                <a:solidFill>
                  <a:srgbClr val="FF0000"/>
                </a:solidFill>
              </a:rPr>
              <a:t>яркая,</a:t>
            </a:r>
            <a:endParaRPr lang="kk-KZ" sz="2400" b="1" i="1" dirty="0">
              <a:solidFill>
                <a:srgbClr val="FF0000"/>
              </a:solidFill>
            </a:endParaRPr>
          </a:p>
          <a:p>
            <a:pPr algn="ctr"/>
            <a:r>
              <a:rPr lang="kk-KZ" sz="2400" b="1" i="1" dirty="0">
                <a:solidFill>
                  <a:srgbClr val="FF0000"/>
                </a:solidFill>
              </a:rPr>
              <a:t>медвежья, интересная.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FF66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66FF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-</a:t>
            </a:r>
            <a:r>
              <a:rPr lang="ru-RU" dirty="0" err="1" smtClean="0"/>
              <a:t>нн</a:t>
            </a:r>
            <a:r>
              <a:rPr lang="ru-RU" dirty="0" smtClean="0"/>
              <a:t>- и –</a:t>
            </a:r>
            <a:r>
              <a:rPr lang="ru-RU" dirty="0" err="1" smtClean="0"/>
              <a:t>н</a:t>
            </a:r>
            <a:r>
              <a:rPr lang="ru-RU" dirty="0" smtClean="0"/>
              <a:t>- в суффиксах имён прилагательных</a:t>
            </a:r>
            <a:endParaRPr lang="ru-RU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3200" dirty="0">
                <a:solidFill>
                  <a:schemeClr val="hlink"/>
                </a:solidFill>
              </a:rPr>
              <a:t>Задания 1 уровня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/>
              <a:t>Вставьте пропущенные буквы, выделите суффиксы.</a:t>
            </a:r>
          </a:p>
          <a:p>
            <a:pPr>
              <a:lnSpc>
                <a:spcPct val="80000"/>
              </a:lnSpc>
              <a:buFontTx/>
              <a:buNone/>
              <a:tabLst>
                <a:tab pos="3679825" algn="l"/>
              </a:tabLst>
            </a:pPr>
            <a:endParaRPr lang="ru-RU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/>
              <a:t>а) утре..</a:t>
            </a:r>
            <a:r>
              <a:rPr lang="ru-RU" sz="2000" dirty="0" err="1"/>
              <a:t>ий</a:t>
            </a:r>
            <a:r>
              <a:rPr lang="ru-RU" sz="2000" dirty="0"/>
              <a:t>, мыши..</a:t>
            </a:r>
            <a:r>
              <a:rPr lang="ru-RU" sz="2000" dirty="0" err="1"/>
              <a:t>ый</a:t>
            </a:r>
            <a:r>
              <a:rPr lang="ru-RU" sz="2000" dirty="0"/>
              <a:t>, кури..</a:t>
            </a:r>
            <a:r>
              <a:rPr lang="ru-RU" sz="2000" dirty="0" err="1"/>
              <a:t>ый</a:t>
            </a:r>
            <a:r>
              <a:rPr lang="ru-RU" sz="2000" dirty="0"/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/>
              <a:t>б) кожа..</a:t>
            </a:r>
            <a:r>
              <a:rPr lang="ru-RU" sz="2000" dirty="0" err="1"/>
              <a:t>ый</a:t>
            </a:r>
            <a:r>
              <a:rPr lang="ru-RU" sz="2000" dirty="0"/>
              <a:t>, </a:t>
            </a:r>
            <a:r>
              <a:rPr lang="ru-RU" sz="2000" dirty="0" err="1"/>
              <a:t>пламе</a:t>
            </a:r>
            <a:r>
              <a:rPr lang="ru-RU" sz="2000" dirty="0"/>
              <a:t>..</a:t>
            </a:r>
            <a:r>
              <a:rPr lang="ru-RU" sz="2000" dirty="0" err="1"/>
              <a:t>ый</a:t>
            </a:r>
            <a:r>
              <a:rPr lang="ru-RU" sz="2000" dirty="0"/>
              <a:t>, </a:t>
            </a:r>
            <a:r>
              <a:rPr lang="ru-RU" sz="2000" dirty="0" err="1"/>
              <a:t>оловя</a:t>
            </a:r>
            <a:r>
              <a:rPr lang="ru-RU" sz="2000" dirty="0"/>
              <a:t>..</a:t>
            </a:r>
            <a:r>
              <a:rPr lang="ru-RU" sz="2000" dirty="0" err="1"/>
              <a:t>ый</a:t>
            </a:r>
            <a:r>
              <a:rPr lang="ru-RU" sz="2000" dirty="0"/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/>
              <a:t>в) </a:t>
            </a:r>
            <a:r>
              <a:rPr lang="ru-RU" sz="2000" dirty="0" err="1"/>
              <a:t>жестя</a:t>
            </a:r>
            <a:r>
              <a:rPr lang="ru-RU" sz="2000" dirty="0"/>
              <a:t>..ой, </a:t>
            </a:r>
            <a:r>
              <a:rPr lang="ru-RU" sz="2000" dirty="0" err="1"/>
              <a:t>це</a:t>
            </a:r>
            <a:r>
              <a:rPr lang="ru-RU" sz="2000" dirty="0"/>
              <a:t>..</a:t>
            </a:r>
            <a:r>
              <a:rPr lang="ru-RU" sz="2000" dirty="0" err="1"/>
              <a:t>ый</a:t>
            </a:r>
            <a:r>
              <a:rPr lang="ru-RU" sz="2000" dirty="0"/>
              <a:t>, дли..</a:t>
            </a:r>
            <a:r>
              <a:rPr lang="ru-RU" sz="2000" dirty="0" err="1"/>
              <a:t>ый</a:t>
            </a:r>
            <a:r>
              <a:rPr lang="ru-RU" sz="2000" dirty="0"/>
              <a:t>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3200" dirty="0">
                <a:solidFill>
                  <a:schemeClr val="hlink"/>
                </a:solidFill>
              </a:rPr>
              <a:t>Задания 2 уровня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/>
              <a:t>Образуйте прилагательные от существительных, объясните графически выбор –Н- и –НН-.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/>
              <a:t>а) </a:t>
            </a:r>
            <a:r>
              <a:rPr lang="ru-RU" sz="2000" dirty="0" smtClean="0"/>
              <a:t>серебро, </a:t>
            </a:r>
            <a:r>
              <a:rPr lang="ru-RU" sz="2000" dirty="0"/>
              <a:t>чугун, глина, клюква;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/>
              <a:t>Б) лимон, кость, кухня, телефон;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/>
              <a:t>В) журавль, петух, дерево, серебро.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kk-KZ" sz="30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Сравните существительные по указанным признакам.</a:t>
            </a:r>
            <a:r>
              <a:rPr lang="en-US" sz="30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kk-KZ" sz="30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Подчеркните прилагательное как член предложения.</a:t>
            </a:r>
            <a:endParaRPr lang="ru-RU" sz="3000" b="1" i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1428728" y="2332037"/>
            <a:ext cx="8229600" cy="4525963"/>
          </a:xfrm>
        </p:spPr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kk-KZ" sz="1800" dirty="0"/>
              <a:t>  </a:t>
            </a:r>
            <a:r>
              <a:rPr lang="kk-KZ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Алюминий и железо(по тяжести</a:t>
            </a:r>
            <a:r>
              <a:rPr lang="kk-KZ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);</a:t>
            </a:r>
            <a:endParaRPr lang="kk-KZ" b="1" i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kk-KZ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день зимой и летом (по длительности);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kk-KZ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роза и шиповник(по красоте);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kk-KZ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весна и лето ( по климату);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kk-KZ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море и река (по глубине).</a:t>
            </a:r>
            <a:endParaRPr lang="ru-RU" b="1" i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07181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i="1" dirty="0" smtClean="0"/>
              <a:t>Еж…вый;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лиц…вой;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err="1" smtClean="0"/>
              <a:t>пищ</a:t>
            </a:r>
            <a:r>
              <a:rPr lang="ru-RU" i="1" dirty="0" smtClean="0"/>
              <a:t>…вой;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ключ…вой;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err="1" smtClean="0"/>
              <a:t>каблуч</a:t>
            </a:r>
            <a:r>
              <a:rPr lang="ru-RU" i="1" dirty="0" smtClean="0"/>
              <a:t>…к;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хорош…го;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err="1" smtClean="0"/>
              <a:t>пальц</a:t>
            </a:r>
            <a:r>
              <a:rPr lang="ru-RU" i="1" dirty="0" smtClean="0"/>
              <a:t>…в;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под плащ…м;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err="1" smtClean="0"/>
              <a:t>чуж</a:t>
            </a:r>
            <a:r>
              <a:rPr lang="ru-RU" i="1" dirty="0" smtClean="0"/>
              <a:t>…</a:t>
            </a:r>
            <a:r>
              <a:rPr lang="ru-RU" i="1" dirty="0" err="1" smtClean="0"/>
              <a:t>й</a:t>
            </a:r>
            <a:r>
              <a:rPr lang="ru-RU" i="1" dirty="0" smtClean="0"/>
              <a:t>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со свеж…</a:t>
            </a:r>
            <a:r>
              <a:rPr lang="ru-RU" i="1" dirty="0" err="1" smtClean="0"/>
              <a:t>й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604822"/>
          </a:xfrm>
        </p:spPr>
        <p:txBody>
          <a:bodyPr/>
          <a:lstStyle/>
          <a:p>
            <a:pPr algn="ctr"/>
            <a:r>
              <a:rPr lang="ru-RU" dirty="0" smtClean="0"/>
              <a:t>Укрась текст.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785926"/>
            <a:ext cx="8401080" cy="4786346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>
                <a:solidFill>
                  <a:srgbClr val="800000"/>
                </a:solidFill>
              </a:rPr>
              <a:t>Пришла ………. </a:t>
            </a:r>
            <a:r>
              <a:rPr lang="ru-RU" sz="3200" dirty="0" err="1" smtClean="0">
                <a:solidFill>
                  <a:srgbClr val="800000"/>
                </a:solidFill>
              </a:rPr>
              <a:t>з...ма</a:t>
            </a:r>
            <a:r>
              <a:rPr lang="ru-RU" sz="3200" dirty="0" smtClean="0">
                <a:solidFill>
                  <a:srgbClr val="800000"/>
                </a:solidFill>
              </a:rPr>
              <a:t>. Одела </a:t>
            </a:r>
            <a:r>
              <a:rPr lang="ru-RU" sz="3200" dirty="0" err="1" smtClean="0">
                <a:solidFill>
                  <a:srgbClr val="800000"/>
                </a:solidFill>
              </a:rPr>
              <a:t>д...ревья</a:t>
            </a:r>
            <a:r>
              <a:rPr lang="ru-RU" sz="3200" dirty="0" smtClean="0">
                <a:solidFill>
                  <a:srgbClr val="800000"/>
                </a:solidFill>
              </a:rPr>
              <a:t> серебром, </a:t>
            </a:r>
            <a:r>
              <a:rPr lang="ru-RU" sz="3200" dirty="0" err="1" smtClean="0">
                <a:solidFill>
                  <a:srgbClr val="800000"/>
                </a:solidFill>
              </a:rPr>
              <a:t>зав...лила</a:t>
            </a:r>
            <a:r>
              <a:rPr lang="ru-RU" sz="3200" dirty="0" smtClean="0">
                <a:solidFill>
                  <a:srgbClr val="800000"/>
                </a:solidFill>
              </a:rPr>
              <a:t> …….. сугробами л…</a:t>
            </a:r>
            <a:r>
              <a:rPr lang="ru-RU" sz="3200" dirty="0" err="1" smtClean="0">
                <a:solidFill>
                  <a:srgbClr val="800000"/>
                </a:solidFill>
              </a:rPr>
              <a:t>са</a:t>
            </a:r>
            <a:r>
              <a:rPr lang="ru-RU" sz="3200" dirty="0" smtClean="0">
                <a:solidFill>
                  <a:srgbClr val="800000"/>
                </a:solidFill>
              </a:rPr>
              <a:t>, покрыла реки ……… льдом, разукрасила окна ……… узорами. </a:t>
            </a:r>
            <a:r>
              <a:rPr lang="ru-RU" sz="3200" dirty="0" err="1" smtClean="0">
                <a:solidFill>
                  <a:srgbClr val="800000"/>
                </a:solidFill>
              </a:rPr>
              <a:t>М...хнула</a:t>
            </a:r>
            <a:r>
              <a:rPr lang="ru-RU" sz="3200" dirty="0" smtClean="0">
                <a:solidFill>
                  <a:srgbClr val="800000"/>
                </a:solidFill>
              </a:rPr>
              <a:t> гостья ………… крылом и посыпались на землю ………. снежинки.</a:t>
            </a:r>
          </a:p>
          <a:p>
            <a:r>
              <a:rPr lang="ru-RU" sz="3200" dirty="0" smtClean="0">
                <a:solidFill>
                  <a:srgbClr val="800000"/>
                </a:solidFill>
              </a:rPr>
              <a:t>Ребята, конечно, рады. Они благодарят </a:t>
            </a:r>
            <a:r>
              <a:rPr lang="ru-RU" sz="3200" dirty="0" err="1" smtClean="0">
                <a:solidFill>
                  <a:srgbClr val="800000"/>
                </a:solidFill>
              </a:rPr>
              <a:t>з...му</a:t>
            </a:r>
            <a:r>
              <a:rPr lang="ru-RU" sz="3200" dirty="0" smtClean="0">
                <a:solidFill>
                  <a:srgbClr val="800000"/>
                </a:solidFill>
              </a:rPr>
              <a:t> за ………. морозец. Даже ………… снегири радостно щебечут, расхваливают зимушку.</a:t>
            </a:r>
          </a:p>
          <a:p>
            <a:r>
              <a:rPr lang="ru-RU" sz="3200" dirty="0" smtClean="0">
                <a:solidFill>
                  <a:srgbClr val="800000"/>
                </a:solidFill>
              </a:rPr>
              <a:t>Зима - ……… время года.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54692"/>
          </a:xfrm>
        </p:spPr>
        <p:txBody>
          <a:bodyPr>
            <a:normAutofit/>
          </a:bodyPr>
          <a:lstStyle/>
          <a:p>
            <a:r>
              <a:rPr lang="ru-RU" sz="7200" dirty="0" smtClean="0">
                <a:solidFill>
                  <a:srgbClr val="800000"/>
                </a:solidFill>
              </a:rPr>
              <a:t>Молодцы. </a:t>
            </a:r>
            <a:br>
              <a:rPr lang="ru-RU" sz="7200" dirty="0" smtClean="0">
                <a:solidFill>
                  <a:srgbClr val="800000"/>
                </a:solidFill>
              </a:rPr>
            </a:br>
            <a:r>
              <a:rPr lang="ru-RU" sz="7200" dirty="0" smtClean="0">
                <a:solidFill>
                  <a:srgbClr val="800000"/>
                </a:solidFill>
              </a:rPr>
              <a:t>Спасибо за урок.</a:t>
            </a:r>
            <a:endParaRPr lang="ru-RU" sz="7200" dirty="0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104</TotalTime>
  <Words>289</Words>
  <Application>Microsoft Office PowerPoint</Application>
  <PresentationFormat>Экран (4:3)</PresentationFormat>
  <Paragraphs>42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Я - часть речи интересная, Широко в миру известная: Опишу любой предмет - В этом равных со мной нет. Речь со мною выразительна, И точна, и удивительна. Чтоб красиво говорить, Мною нужно дорожить. О.Головко </vt:lpstr>
      <vt:lpstr>Имя прилагательное</vt:lpstr>
      <vt:lpstr>Слайд 3</vt:lpstr>
      <vt:lpstr>-нн- и –н- в суффиксах имён прилагательных</vt:lpstr>
      <vt:lpstr>Сравните существительные по указанным признакам. Подчеркните прилагательное как член предложения.</vt:lpstr>
      <vt:lpstr>Еж…вый;  лиц…вой;  пищ…вой;  ключ…вой;  каблуч…к;  хорош…го;  пальц…в;  под плащ…м;  чуж…й;  со свеж…й</vt:lpstr>
      <vt:lpstr>Укрась текст.</vt:lpstr>
      <vt:lpstr>Молодцы.  Спасибо за урок.</vt:lpstr>
    </vt:vector>
  </TitlesOfParts>
  <Company>МОУ Бродовская 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Утро доброе и ясное, Очень свежее, прекрасное Бодрым шагом в класс войдет, Звон хрустальный принесёт. </dc:title>
  <dc:creator>Русский язык №1</dc:creator>
  <cp:lastModifiedBy>Федосова</cp:lastModifiedBy>
  <cp:revision>13</cp:revision>
  <dcterms:created xsi:type="dcterms:W3CDTF">2009-02-03T12:49:32Z</dcterms:created>
  <dcterms:modified xsi:type="dcterms:W3CDTF">2009-03-13T16:29:03Z</dcterms:modified>
</cp:coreProperties>
</file>